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8" r:id="rId4"/>
    <p:sldId id="278" r:id="rId5"/>
    <p:sldId id="263" r:id="rId6"/>
    <p:sldId id="257" r:id="rId7"/>
    <p:sldId id="258" r:id="rId8"/>
    <p:sldId id="269" r:id="rId9"/>
    <p:sldId id="270" r:id="rId10"/>
    <p:sldId id="271" r:id="rId11"/>
    <p:sldId id="272" r:id="rId12"/>
    <p:sldId id="259" r:id="rId13"/>
    <p:sldId id="266" r:id="rId14"/>
    <p:sldId id="267" r:id="rId15"/>
    <p:sldId id="273" r:id="rId16"/>
    <p:sldId id="260" r:id="rId17"/>
    <p:sldId id="261" r:id="rId18"/>
    <p:sldId id="274" r:id="rId19"/>
    <p:sldId id="275" r:id="rId20"/>
    <p:sldId id="276" r:id="rId21"/>
    <p:sldId id="277" r:id="rId22"/>
    <p:sldId id="286" r:id="rId23"/>
    <p:sldId id="262" r:id="rId24"/>
    <p:sldId id="264" r:id="rId25"/>
    <p:sldId id="288" r:id="rId26"/>
    <p:sldId id="265" r:id="rId27"/>
    <p:sldId id="287" r:id="rId28"/>
    <p:sldId id="284" r:id="rId29"/>
    <p:sldId id="283" r:id="rId30"/>
    <p:sldId id="289" r:id="rId31"/>
    <p:sldId id="290" r:id="rId32"/>
    <p:sldId id="281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552E"/>
    <a:srgbClr val="FF0066"/>
    <a:srgbClr val="FFFF66"/>
    <a:srgbClr val="B937A0"/>
    <a:srgbClr val="00FFFF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4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5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9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4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EC88-F2EF-4369-81C3-B7D051313B2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6995-58C3-4864-AC6D-CBA68B0DC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1" y="1392702"/>
            <a:ext cx="9697329" cy="484067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 ,DIFFUSION AND CHEMICALLY CONTROLLED DRUG RELEASE SYSTEM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8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 err="1" smtClean="0"/>
              <a:t>Syncro</a:t>
            </a:r>
            <a:r>
              <a:rPr lang="en-US" sz="4800" b="1" dirty="0" smtClean="0"/>
              <a:t>-Mate-B implant</a:t>
            </a:r>
          </a:p>
          <a:p>
            <a:r>
              <a:rPr lang="en-US" sz="4800" b="1" dirty="0" smtClean="0"/>
              <a:t>Ethylene </a:t>
            </a:r>
            <a:r>
              <a:rPr lang="en-US" sz="4800" b="1" dirty="0" err="1" smtClean="0"/>
              <a:t>glycomethacrylate</a:t>
            </a:r>
            <a:endParaRPr lang="en-US" sz="4800" b="1" dirty="0" smtClean="0"/>
          </a:p>
          <a:p>
            <a:r>
              <a:rPr lang="en-US" sz="4800" b="1" dirty="0" smtClean="0"/>
              <a:t>Hydrogels (</a:t>
            </a:r>
            <a:r>
              <a:rPr lang="en-US" sz="4800" b="1" dirty="0" err="1" smtClean="0"/>
              <a:t>Hydron</a:t>
            </a:r>
            <a:r>
              <a:rPr lang="en-US" sz="4800" b="1" dirty="0" smtClean="0"/>
              <a:t> S):</a:t>
            </a:r>
          </a:p>
          <a:p>
            <a:pPr marL="0" indent="0">
              <a:buNone/>
            </a:pPr>
            <a:r>
              <a:rPr lang="en-US" sz="4800" b="1" dirty="0" smtClean="0"/>
              <a:t> For subcutaneous administration of </a:t>
            </a:r>
            <a:r>
              <a:rPr lang="en-US" sz="4800" b="1" dirty="0" err="1" smtClean="0"/>
              <a:t>norgestomet</a:t>
            </a:r>
            <a:endParaRPr lang="en-US" sz="4800" b="1" dirty="0"/>
          </a:p>
          <a:p>
            <a:r>
              <a:rPr lang="en-US" sz="4800" b="1" dirty="0" smtClean="0"/>
              <a:t>Potent progestin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5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365125"/>
            <a:ext cx="11366695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ADVANTAGES/DISADVANTAGES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ADVANTAGES:</a:t>
            </a:r>
          </a:p>
          <a:p>
            <a:r>
              <a:rPr lang="en-US" sz="4000" dirty="0" smtClean="0"/>
              <a:t>Bio compatibility</a:t>
            </a:r>
          </a:p>
          <a:p>
            <a:r>
              <a:rPr lang="en-US" sz="4000" dirty="0" smtClean="0"/>
              <a:t>Good permeability of the drug molecules as the matrix swell</a:t>
            </a:r>
          </a:p>
          <a:p>
            <a:r>
              <a:rPr lang="en-US" sz="4000" b="1" dirty="0" smtClean="0"/>
              <a:t>DISADVANTAGES:</a:t>
            </a:r>
          </a:p>
          <a:p>
            <a:r>
              <a:rPr lang="en-US" sz="4000" dirty="0" smtClean="0"/>
              <a:t>Potential variability in drug release</a:t>
            </a:r>
          </a:p>
          <a:p>
            <a:r>
              <a:rPr lang="en-US" sz="4000" dirty="0" smtClean="0"/>
              <a:t>Low tensile strength upon swelling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810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motically controlled systems:-&#10;In the osmotically controlled system, an external fluid containing a&#10;low concentration of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90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rolled (and sometimes local) drug release - ppt video onli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5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elling Controlled Drug Delivery Systems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1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5029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OSMOTICALLY CONTROLLED DEVICES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7777"/>
            <a:ext cx="10515600" cy="3729185"/>
          </a:xfrm>
        </p:spPr>
        <p:txBody>
          <a:bodyPr>
            <a:noAutofit/>
          </a:bodyPr>
          <a:lstStyle/>
          <a:p>
            <a:r>
              <a:rPr lang="en-US" sz="4400" dirty="0" smtClean="0"/>
              <a:t>An external fluid containing a very low concentration of drug moves across semi permeable membrane to a region inside a device where drug is in high concentration.</a:t>
            </a:r>
          </a:p>
          <a:p>
            <a:r>
              <a:rPr lang="en-US" sz="4400" dirty="0" smtClean="0"/>
              <a:t>The inward movement of the fluid forces the dissolved drug out of the device through a small orifice.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310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 OF OSMOTICALLY CONTROLLED&#10;SYSTEMS&#10;Type A contains a osmotic core&#10;with drug&#10;Type B contains the drug&#10;solution in a fl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28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ACTERISTICS OF OSMOTICALLY&#10;CONTROLLED DEVICES&#10;• Advantages&#10;• Zero-order release is obtainable&#10;• Reformulation is not r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2"/>
            <a:ext cx="12192000" cy="6845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94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609"/>
            <a:ext cx="10515600" cy="102694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XAMPLES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6" y="1153552"/>
            <a:ext cx="12019671" cy="5569512"/>
          </a:xfrm>
        </p:spPr>
        <p:txBody>
          <a:bodyPr>
            <a:noAutofit/>
          </a:bodyPr>
          <a:lstStyle/>
          <a:p>
            <a:r>
              <a:rPr lang="en-US" sz="3200" dirty="0" smtClean="0"/>
              <a:t>ALZA osmotic pumps.</a:t>
            </a:r>
          </a:p>
          <a:p>
            <a:r>
              <a:rPr lang="en-US" sz="3200" b="1" dirty="0" smtClean="0"/>
              <a:t>ADVANTAGES:</a:t>
            </a:r>
          </a:p>
          <a:p>
            <a:r>
              <a:rPr lang="en-US" sz="3200" dirty="0" smtClean="0"/>
              <a:t>Operation independent of active agent properties</a:t>
            </a:r>
          </a:p>
          <a:p>
            <a:r>
              <a:rPr lang="en-US" sz="3200" dirty="0" smtClean="0"/>
              <a:t>Ability to deliver macromolecules</a:t>
            </a:r>
          </a:p>
          <a:p>
            <a:r>
              <a:rPr lang="en-US" sz="3200" dirty="0" smtClean="0"/>
              <a:t>Constant delivery rates higher than those </a:t>
            </a:r>
            <a:r>
              <a:rPr lang="en-US" sz="3200" dirty="0" err="1" smtClean="0"/>
              <a:t>acheivale</a:t>
            </a:r>
            <a:r>
              <a:rPr lang="en-US" sz="3200" dirty="0" smtClean="0"/>
              <a:t> by diffusional devices</a:t>
            </a:r>
          </a:p>
          <a:p>
            <a:r>
              <a:rPr lang="en-US" sz="3200" b="1" dirty="0" smtClean="0"/>
              <a:t>DISADVANTAGES</a:t>
            </a:r>
          </a:p>
          <a:p>
            <a:r>
              <a:rPr lang="en-US" sz="3200" dirty="0" smtClean="0"/>
              <a:t>Principal barrier to development</a:t>
            </a:r>
          </a:p>
          <a:p>
            <a:r>
              <a:rPr lang="en-US" sz="3200" dirty="0" smtClean="0"/>
              <a:t>Membrane must have an extremely high water permeability to produce an osmotic pressure high enough to achieve useful drug release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800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motic drug delivery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4" r="3666" b="31827"/>
          <a:stretch/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ontrolled Release Oral Drug Delivery System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Controlled Release Oral Drug Delivery System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9216" r="2470" b="9143"/>
          <a:stretch/>
        </p:blipFill>
        <p:spPr bwMode="auto">
          <a:xfrm>
            <a:off x="1" y="-1406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-46892"/>
            <a:ext cx="1139483" cy="703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7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motic drug delivery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b="10452"/>
          <a:stretch/>
        </p:blipFill>
        <p:spPr bwMode="auto">
          <a:xfrm>
            <a:off x="0" y="36710"/>
            <a:ext cx="12191999" cy="682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1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3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372" y="365125"/>
            <a:ext cx="9495692" cy="5472967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CONTROLLED SYSTEMS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48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ontrolled Release Oral Drug Delivery System - ppt downloa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29816" b="77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77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) Diffusion controlled release system&#10;Movement of drug molecules from a region of a higher&#10;concentration to one of low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10892" b="36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44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Reservoir system&#10;The drug particle are coated or&#10;encapsulated by one of the several&#10;microencapsulation Techniques&#10;with s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19219" r="3913" b="31327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6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5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28016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RESERVOIR DEVICES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160"/>
            <a:ext cx="11353800" cy="5577839"/>
          </a:xfrm>
        </p:spPr>
        <p:txBody>
          <a:bodyPr>
            <a:normAutofit/>
          </a:bodyPr>
          <a:lstStyle/>
          <a:p>
            <a:r>
              <a:rPr lang="en-US" dirty="0" smtClean="0"/>
              <a:t>The active agent is surrounded by a nonporous, homogeneous rate-controlling membrane.</a:t>
            </a:r>
          </a:p>
          <a:p>
            <a:r>
              <a:rPr lang="en-US" dirty="0" smtClean="0"/>
              <a:t>RELEASE RATE: zero order</a:t>
            </a:r>
          </a:p>
          <a:p>
            <a:r>
              <a:rPr lang="en-US" b="1" dirty="0" smtClean="0"/>
              <a:t>ADVANTAGE</a:t>
            </a:r>
          </a:p>
          <a:p>
            <a:r>
              <a:rPr lang="en-US" dirty="0" smtClean="0"/>
              <a:t>Constant release</a:t>
            </a:r>
          </a:p>
          <a:p>
            <a:r>
              <a:rPr lang="en-US" b="1" dirty="0" smtClean="0"/>
              <a:t>DISADVANTAGE</a:t>
            </a:r>
          </a:p>
          <a:p>
            <a:r>
              <a:rPr lang="en-US" dirty="0" smtClean="0"/>
              <a:t>Possibility of drug dumping</a:t>
            </a:r>
          </a:p>
          <a:p>
            <a:r>
              <a:rPr lang="en-US" dirty="0" smtClean="0"/>
              <a:t>Boundary layer effects</a:t>
            </a:r>
          </a:p>
          <a:p>
            <a:r>
              <a:rPr lang="en-US" dirty="0" smtClean="0"/>
              <a:t>Complex manufacturing process</a:t>
            </a:r>
          </a:p>
          <a:p>
            <a:r>
              <a:rPr lang="en-US" b="1" dirty="0" smtClean="0"/>
              <a:t>EXAMPLE:</a:t>
            </a:r>
          </a:p>
          <a:p>
            <a:r>
              <a:rPr lang="en-US" dirty="0" err="1" smtClean="0"/>
              <a:t>Ocusert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5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) Dissolution controlled release system&#10;These system are most commonly employed in the production of&#10;enteric dosage forms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15576" r="5072" b="6233"/>
          <a:stretch/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8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MONOLITHIC(MATRIX) DEVICES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491087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therapeutic agent is intimately mixed in a rate controlling polymer.</a:t>
            </a:r>
          </a:p>
          <a:p>
            <a:r>
              <a:rPr lang="en-US" sz="3200" dirty="0" smtClean="0"/>
              <a:t>Active agent may be dissolved or dispersed within the polymer matrix.</a:t>
            </a:r>
          </a:p>
          <a:p>
            <a:r>
              <a:rPr lang="en-US" sz="3200" b="1" dirty="0" smtClean="0"/>
              <a:t>Release rate: </a:t>
            </a:r>
            <a:r>
              <a:rPr lang="en-US" sz="3200" dirty="0" smtClean="0"/>
              <a:t>first order</a:t>
            </a:r>
            <a:endParaRPr lang="en-US" sz="3200" b="1" dirty="0" smtClean="0"/>
          </a:p>
          <a:p>
            <a:r>
              <a:rPr lang="en-US" sz="3200" b="1" dirty="0" smtClean="0"/>
              <a:t>ADVANTAGE:</a:t>
            </a:r>
          </a:p>
          <a:p>
            <a:r>
              <a:rPr lang="en-US" sz="3200" dirty="0" smtClean="0"/>
              <a:t>simple and convenient preparation.</a:t>
            </a:r>
          </a:p>
          <a:p>
            <a:r>
              <a:rPr lang="en-US" sz="3200" dirty="0" smtClean="0"/>
              <a:t>Drug dumping is not a problem.</a:t>
            </a:r>
          </a:p>
          <a:p>
            <a:r>
              <a:rPr lang="en-US" sz="3200" b="1" dirty="0" smtClean="0"/>
              <a:t>DISADVANTAGE:</a:t>
            </a:r>
          </a:p>
          <a:p>
            <a:r>
              <a:rPr lang="en-US" sz="3200" dirty="0" smtClean="0"/>
              <a:t>Variable release 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167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304" y="913765"/>
            <a:ext cx="8891954" cy="49524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CHEMICALLY-CONTROLLED SYSTEMS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50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0" y="-1"/>
            <a:ext cx="11774658" cy="685800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Rate of active agent release from the polymer is controlled by a chemical reaction that can be hydrolytic or enzymatic cleavage of a labile bond, ionization or protonation.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Drug is covalently attached to the polymer backbone, possibility of targeting,.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Drug contained in a core surrounded by a </a:t>
            </a:r>
            <a:r>
              <a:rPr lang="en-US" sz="3200" b="1" dirty="0" err="1" smtClean="0">
                <a:solidFill>
                  <a:srgbClr val="00B050"/>
                </a:solidFill>
              </a:rPr>
              <a:t>bioerodible</a:t>
            </a:r>
            <a:r>
              <a:rPr lang="en-US" sz="3200" b="1" dirty="0" smtClean="0">
                <a:solidFill>
                  <a:srgbClr val="00B050"/>
                </a:solidFill>
              </a:rPr>
              <a:t> rate-controlling membrane. Combine the attributes of a reservoir type device and </a:t>
            </a:r>
            <a:r>
              <a:rPr lang="en-US" sz="3200" b="1" dirty="0" err="1" smtClean="0">
                <a:solidFill>
                  <a:srgbClr val="00B050"/>
                </a:solidFill>
              </a:rPr>
              <a:t>bioerodibility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Drug is homogeneously dispersed in a polymer, release is controlled by diffusion, by a combination of diffusion and erosion or by erosion as shown in figures.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ADVANTAGE: biodegradation and elimination of the device, particularly important for implants</a:t>
            </a:r>
          </a:p>
        </p:txBody>
      </p:sp>
    </p:spTree>
    <p:extLst>
      <p:ext uri="{BB962C8B-B14F-4D97-AF65-F5344CB8AC3E}">
        <p14:creationId xmlns:p14="http://schemas.microsoft.com/office/powerpoint/2010/main" val="178681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RELEASE FROM POLYMERIC SYSTEMS</a:t>
            </a:r>
            <a:endParaRPr 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68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99FF"/>
                </a:solidFill>
              </a:rPr>
              <a:t>There are three types of polymeric controlled drug delivery systems, these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DIFFUSION-CONTROLLED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Monolithic (Matrix) devices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Reservoir devices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99FF"/>
                </a:solidFill>
              </a:rPr>
              <a:t>2. SOLVENT-CONTROLLED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FFFF00"/>
                </a:solidFill>
              </a:rPr>
              <a:t>Osmotically</a:t>
            </a:r>
            <a:r>
              <a:rPr lang="en-US" dirty="0" smtClean="0">
                <a:solidFill>
                  <a:srgbClr val="FFFF00"/>
                </a:solidFill>
              </a:rPr>
              <a:t> controlled devices.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Swelling-controlled devices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CHEMICALLY-CONTROLLED SYSTEMS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5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gradation mechanisms of biodegradable polymeric nanoparticles: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73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undamentals of modified release formul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95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ientific Rationale for Designing Controlled Drug Delive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13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arison between conventional and sustained-release 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610"/>
            <a:ext cx="12421772" cy="69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8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424" y="1167618"/>
            <a:ext cx="9187375" cy="4023360"/>
          </a:xfrm>
        </p:spPr>
        <p:txBody>
          <a:bodyPr/>
          <a:lstStyle/>
          <a:p>
            <a:r>
              <a:rPr lang="en-US" sz="8000" b="1" dirty="0">
                <a:solidFill>
                  <a:srgbClr val="B937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SOLVENT-CONTROLLED SYSTEMS</a:t>
            </a:r>
          </a:p>
        </p:txBody>
      </p:sp>
    </p:spTree>
    <p:extLst>
      <p:ext uri="{BB962C8B-B14F-4D97-AF65-F5344CB8AC3E}">
        <p14:creationId xmlns:p14="http://schemas.microsoft.com/office/powerpoint/2010/main" val="176929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solvent-controlled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In solvent-controlled systems, the active agent is released as a consequence of controlled penetration of a solvent (water) into the device.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Two general mechanism are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Osmosis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swelling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4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ACTIVATED SYSTEM&#10;SOLVENT ACTIVATED SYSTEM Osmotically controlled system&#10;Semipermeable membrane Osmotic pressure d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82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lling-controlled systems:-&#10;• In the swelling-controlled systems, the polymer holds a large&#10;quantity of water without di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54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CONTROLLED DEVICES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 agent is homogeneously dispersed in a GLASSY polymer.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device is placed in aqueous environment, water begins to penetrate in the matrix and swelling takes place.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consequence, monomer chains relax and the active agent begins to diffuse from the swollen layer.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9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RATE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Drug release is a function of rate of uptake of water from the surrounding media and the rate of drug diffusion.</a:t>
            </a:r>
          </a:p>
          <a:p>
            <a:r>
              <a:rPr lang="en-US" sz="5400" dirty="0" smtClean="0"/>
              <a:t>Matrix design/composition, as well as drug affect the release rate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5499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523</Words>
  <Application>Microsoft Office PowerPoint</Application>
  <PresentationFormat>Widescreen</PresentationFormat>
  <Paragraphs>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SOLVENT ,DIFFUSION AND CHEMICALLY CONTROLLED DRUG RELEASE SYSTEM</vt:lpstr>
      <vt:lpstr>PowerPoint Presentation</vt:lpstr>
      <vt:lpstr>DRUG RELEASE FROM POLYMERIC SYSTEMS</vt:lpstr>
      <vt:lpstr>SOLVENT-CONTROLLED SYSTEMS</vt:lpstr>
      <vt:lpstr>solvent-controlled systems</vt:lpstr>
      <vt:lpstr>PowerPoint Presentation</vt:lpstr>
      <vt:lpstr>PowerPoint Presentation</vt:lpstr>
      <vt:lpstr>SWELLING CONTROLLED DEVICES</vt:lpstr>
      <vt:lpstr>RELEASE RATE</vt:lpstr>
      <vt:lpstr>EXAMPLE</vt:lpstr>
      <vt:lpstr>ADVANTAGES/DISADVANTAGES</vt:lpstr>
      <vt:lpstr>PowerPoint Presentation</vt:lpstr>
      <vt:lpstr>PowerPoint Presentation</vt:lpstr>
      <vt:lpstr>PowerPoint Presentation</vt:lpstr>
      <vt:lpstr>OSMOTICALLY CONTROLLED DEVICES</vt:lpstr>
      <vt:lpstr>PowerPoint Presentation</vt:lpstr>
      <vt:lpstr>PowerPoint Presentation</vt:lpstr>
      <vt:lpstr>EXAMPLES</vt:lpstr>
      <vt:lpstr>PowerPoint Presentation</vt:lpstr>
      <vt:lpstr>PowerPoint Presentation</vt:lpstr>
      <vt:lpstr>DIFFUSION CONTROLLED SYSTEMS</vt:lpstr>
      <vt:lpstr>PowerPoint Presentation</vt:lpstr>
      <vt:lpstr>PowerPoint Presentation</vt:lpstr>
      <vt:lpstr>PowerPoint Presentation</vt:lpstr>
      <vt:lpstr>RESERVOIR DEVICES</vt:lpstr>
      <vt:lpstr>PowerPoint Presentation</vt:lpstr>
      <vt:lpstr>MONOLITHIC(MATRIX) DEVICES</vt:lpstr>
      <vt:lpstr>CHEMICALLY-CONTROLLED SYSTEMS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solvent controlled drug release system</dc:title>
  <dc:creator>Windows User</dc:creator>
  <cp:lastModifiedBy>Windows User</cp:lastModifiedBy>
  <cp:revision>18</cp:revision>
  <dcterms:created xsi:type="dcterms:W3CDTF">2020-04-13T10:41:30Z</dcterms:created>
  <dcterms:modified xsi:type="dcterms:W3CDTF">2020-04-14T11:06:44Z</dcterms:modified>
</cp:coreProperties>
</file>